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4"/>
    <p:sldMasterId id="2147483697" r:id="rId5"/>
    <p:sldMasterId id="214748369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Prompt Medium"/>
      <p:regular r:id="rId18"/>
      <p:bold r:id="rId19"/>
      <p:italic r:id="rId20"/>
      <p:boldItalic r:id="rId21"/>
    </p:embeddedFont>
    <p:embeddedFont>
      <p:font typeface="Caveat"/>
      <p:regular r:id="rId22"/>
      <p:bold r:id="rId23"/>
    </p:embeddedFont>
    <p:embeddedFont>
      <p:font typeface="Prompt"/>
      <p:bold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mptMedium-italic.fntdata"/><Relationship Id="rId22" Type="http://schemas.openxmlformats.org/officeDocument/2006/relationships/font" Target="fonts/Caveat-regular.fntdata"/><Relationship Id="rId21" Type="http://schemas.openxmlformats.org/officeDocument/2006/relationships/font" Target="fonts/PromptMedium-boldItalic.fntdata"/><Relationship Id="rId24" Type="http://schemas.openxmlformats.org/officeDocument/2006/relationships/font" Target="fonts/Prompt-bold.fntdata"/><Relationship Id="rId23" Type="http://schemas.openxmlformats.org/officeDocument/2006/relationships/font" Target="fonts/Cavea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5" Type="http://schemas.openxmlformats.org/officeDocument/2006/relationships/font" Target="fonts/Prompt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PromptMedium-bold.fntdata"/><Relationship Id="rId18" Type="http://schemas.openxmlformats.org/officeDocument/2006/relationships/font" Target="fonts/PromptMedium-regular.fntdata"/></Relationships>
</file>

<file path=ppt/media/image10.png>
</file>

<file path=ppt/media/image14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8cf5a3f028_8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8cf5a3f028_8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8cf5a3f028_8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8cf5a3f028_8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8cf5a3f028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18cf5a3f028_2_8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8cf5a3f028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g18cf5a3f028_2_10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8cf5a3f028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18cf5a3f028_2_1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8cf5a3f028_2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18cf5a3f028_2_1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8cf5a3f028_2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18cf5a3f028_2_1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8cf5a3f028_2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18cf5a3f028_2_15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8cf5a3f028_2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18cf5a3f028_2_16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8cf5a3f028_2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18cf5a3f028_2_18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Relationship Id="rId3" Type="http://schemas.openxmlformats.org/officeDocument/2006/relationships/image" Target="../media/image8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19.png"/><Relationship Id="rId4" Type="http://schemas.openxmlformats.org/officeDocument/2006/relationships/image" Target="../media/image3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7.png"/><Relationship Id="rId3" Type="http://schemas.openxmlformats.org/officeDocument/2006/relationships/image" Target="../media/image10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" type="title">
  <p:cSld name="TITLE">
    <p:bg>
      <p:bgPr>
        <a:solidFill>
          <a:srgbClr val="2F125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8871" y="-1554469"/>
            <a:ext cx="10232012" cy="1214085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6"/>
          <p:cNvSpPr txBox="1"/>
          <p:nvPr>
            <p:ph type="title"/>
          </p:nvPr>
        </p:nvSpPr>
        <p:spPr>
          <a:xfrm>
            <a:off x="781929" y="2112784"/>
            <a:ext cx="4723860" cy="6005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1" name="Google Shape;131;p26"/>
          <p:cNvSpPr txBox="1"/>
          <p:nvPr>
            <p:ph idx="1" type="subTitle"/>
          </p:nvPr>
        </p:nvSpPr>
        <p:spPr>
          <a:xfrm>
            <a:off x="818272" y="2764266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">
  <p:cSld name="TITLE_1">
    <p:bg>
      <p:bgPr>
        <a:solidFill>
          <a:srgbClr val="1FBA6C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8871" y="-1554469"/>
            <a:ext cx="10232012" cy="12140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8871" y="-1554469"/>
            <a:ext cx="10232012" cy="1214085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7"/>
          <p:cNvSpPr txBox="1"/>
          <p:nvPr>
            <p:ph type="title"/>
          </p:nvPr>
        </p:nvSpPr>
        <p:spPr>
          <a:xfrm>
            <a:off x="781929" y="2112784"/>
            <a:ext cx="4723860" cy="6005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8" name="Google Shape;138;p27"/>
          <p:cNvSpPr txBox="1"/>
          <p:nvPr>
            <p:ph idx="1" type="subTitle"/>
          </p:nvPr>
        </p:nvSpPr>
        <p:spPr>
          <a:xfrm>
            <a:off x="818272" y="2764266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">
  <p:cSld name="TITLE_1_1">
    <p:bg>
      <p:bgPr>
        <a:solidFill>
          <a:srgbClr val="EF4527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8871" y="-1554469"/>
            <a:ext cx="10232012" cy="1214085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8"/>
          <p:cNvSpPr txBox="1"/>
          <p:nvPr>
            <p:ph type="title"/>
          </p:nvPr>
        </p:nvSpPr>
        <p:spPr>
          <a:xfrm>
            <a:off x="781929" y="2112784"/>
            <a:ext cx="4723860" cy="6005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4" name="Google Shape;144;p28"/>
          <p:cNvSpPr txBox="1"/>
          <p:nvPr>
            <p:ph idx="1" type="subTitle"/>
          </p:nvPr>
        </p:nvSpPr>
        <p:spPr>
          <a:xfrm>
            <a:off x="818272" y="2764266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">
  <p:cSld name="TITLE_1_1_1">
    <p:bg>
      <p:bgPr>
        <a:solidFill>
          <a:srgbClr val="217EE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8871" y="-1554469"/>
            <a:ext cx="10232012" cy="1214085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9"/>
          <p:cNvSpPr txBox="1"/>
          <p:nvPr>
            <p:ph type="title"/>
          </p:nvPr>
        </p:nvSpPr>
        <p:spPr>
          <a:xfrm>
            <a:off x="781929" y="2112784"/>
            <a:ext cx="4723860" cy="6005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0" name="Google Shape;150;p29"/>
          <p:cNvSpPr txBox="1"/>
          <p:nvPr>
            <p:ph idx="1" type="subTitle"/>
          </p:nvPr>
        </p:nvSpPr>
        <p:spPr>
          <a:xfrm>
            <a:off x="818272" y="2764266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" type="secHead">
  <p:cSld name="SECTION_HEADER">
    <p:bg>
      <p:bgPr>
        <a:solidFill>
          <a:srgbClr val="2F125F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0"/>
          <p:cNvSpPr txBox="1"/>
          <p:nvPr>
            <p:ph type="title"/>
          </p:nvPr>
        </p:nvSpPr>
        <p:spPr>
          <a:xfrm>
            <a:off x="781929" y="1827028"/>
            <a:ext cx="472386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5" name="Google Shape;155;p30"/>
          <p:cNvSpPr txBox="1"/>
          <p:nvPr>
            <p:ph idx="1" type="subTitle"/>
          </p:nvPr>
        </p:nvSpPr>
        <p:spPr>
          <a:xfrm>
            <a:off x="781929" y="3020184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" type="tx">
  <p:cSld name="TITLE_AND_BODY">
    <p:bg>
      <p:bgPr>
        <a:solidFill>
          <a:srgbClr val="1FBA6C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1"/>
          <p:cNvSpPr txBox="1"/>
          <p:nvPr>
            <p:ph type="title"/>
          </p:nvPr>
        </p:nvSpPr>
        <p:spPr>
          <a:xfrm>
            <a:off x="781929" y="1827028"/>
            <a:ext cx="472386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0" name="Google Shape;160;p31"/>
          <p:cNvSpPr txBox="1"/>
          <p:nvPr>
            <p:ph idx="1" type="subTitle"/>
          </p:nvPr>
        </p:nvSpPr>
        <p:spPr>
          <a:xfrm>
            <a:off x="781929" y="3020184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">
  <p:cSld name="TITLE_AND_BODY_1">
    <p:bg>
      <p:bgPr>
        <a:solidFill>
          <a:srgbClr val="EF4527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2"/>
          <p:cNvSpPr txBox="1"/>
          <p:nvPr>
            <p:ph type="title"/>
          </p:nvPr>
        </p:nvSpPr>
        <p:spPr>
          <a:xfrm>
            <a:off x="781929" y="1827028"/>
            <a:ext cx="472386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5" name="Google Shape;165;p32"/>
          <p:cNvSpPr txBox="1"/>
          <p:nvPr>
            <p:ph idx="1" type="subTitle"/>
          </p:nvPr>
        </p:nvSpPr>
        <p:spPr>
          <a:xfrm>
            <a:off x="781929" y="3020184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">
  <p:cSld name="TITLE_AND_BODY_1_1">
    <p:bg>
      <p:bgPr>
        <a:solidFill>
          <a:srgbClr val="217EEF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8871" y="-1554469"/>
            <a:ext cx="10232012" cy="1214085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3"/>
          <p:cNvSpPr txBox="1"/>
          <p:nvPr>
            <p:ph type="title"/>
          </p:nvPr>
        </p:nvSpPr>
        <p:spPr>
          <a:xfrm>
            <a:off x="781929" y="2112784"/>
            <a:ext cx="4723860" cy="6005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1" name="Google Shape;171;p33"/>
          <p:cNvSpPr txBox="1"/>
          <p:nvPr>
            <p:ph idx="1" type="subTitle"/>
          </p:nvPr>
        </p:nvSpPr>
        <p:spPr>
          <a:xfrm>
            <a:off x="818272" y="2764266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" type="twoColTx">
  <p:cSld name="TITLE_AND_TWO_COLUMNS">
    <p:bg>
      <p:bgPr>
        <a:solidFill>
          <a:srgbClr val="2F125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67838" y="428344"/>
            <a:ext cx="3265277" cy="4410522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4"/>
          <p:cNvSpPr txBox="1"/>
          <p:nvPr>
            <p:ph type="title"/>
          </p:nvPr>
        </p:nvSpPr>
        <p:spPr>
          <a:xfrm>
            <a:off x="781929" y="1827028"/>
            <a:ext cx="472386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7" name="Google Shape;177;p34"/>
          <p:cNvSpPr txBox="1"/>
          <p:nvPr>
            <p:ph idx="1" type="subTitle"/>
          </p:nvPr>
        </p:nvSpPr>
        <p:spPr>
          <a:xfrm>
            <a:off x="781929" y="3020184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">
  <p:cSld name="TITLE_AND_TWO_COLUMNS_1">
    <p:bg>
      <p:bgPr>
        <a:solidFill>
          <a:srgbClr val="1FBA6C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67838" y="428344"/>
            <a:ext cx="3265277" cy="441052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5"/>
          <p:cNvSpPr txBox="1"/>
          <p:nvPr>
            <p:ph type="title"/>
          </p:nvPr>
        </p:nvSpPr>
        <p:spPr>
          <a:xfrm>
            <a:off x="781929" y="1827028"/>
            <a:ext cx="472386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3" name="Google Shape;183;p35"/>
          <p:cNvSpPr txBox="1"/>
          <p:nvPr>
            <p:ph idx="1" type="subTitle"/>
          </p:nvPr>
        </p:nvSpPr>
        <p:spPr>
          <a:xfrm>
            <a:off x="781929" y="3020184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">
  <p:cSld name="TITLE_AND_TWO_COLUMNS_1_1">
    <p:bg>
      <p:bgPr>
        <a:solidFill>
          <a:srgbClr val="EF4527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67838" y="428344"/>
            <a:ext cx="3265277" cy="4410522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6"/>
          <p:cNvSpPr txBox="1"/>
          <p:nvPr>
            <p:ph type="title"/>
          </p:nvPr>
        </p:nvSpPr>
        <p:spPr>
          <a:xfrm>
            <a:off x="781929" y="1827028"/>
            <a:ext cx="472386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9" name="Google Shape;189;p36"/>
          <p:cNvSpPr txBox="1"/>
          <p:nvPr>
            <p:ph idx="1" type="subTitle"/>
          </p:nvPr>
        </p:nvSpPr>
        <p:spPr>
          <a:xfrm>
            <a:off x="781929" y="3020184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">
  <p:cSld name="TITLE_AND_TWO_COLUMNS_1_1_1">
    <p:bg>
      <p:bgPr>
        <a:solidFill>
          <a:srgbClr val="217EEF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67838" y="428344"/>
            <a:ext cx="3265277" cy="4410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8871" y="-1554469"/>
            <a:ext cx="10232012" cy="1214085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7"/>
          <p:cNvSpPr txBox="1"/>
          <p:nvPr>
            <p:ph type="title"/>
          </p:nvPr>
        </p:nvSpPr>
        <p:spPr>
          <a:xfrm>
            <a:off x="781929" y="2112784"/>
            <a:ext cx="4723860" cy="6005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None/>
              <a:defRPr b="1"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6" name="Google Shape;196;p37"/>
          <p:cNvSpPr txBox="1"/>
          <p:nvPr>
            <p:ph idx="1" type="subTitle"/>
          </p:nvPr>
        </p:nvSpPr>
        <p:spPr>
          <a:xfrm>
            <a:off x="818272" y="2764266"/>
            <a:ext cx="4651192" cy="10883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" type="titleOnly">
  <p:cSld name="TITLE_ONLY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353688" cy="418414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8"/>
          <p:cNvSpPr txBox="1"/>
          <p:nvPr>
            <p:ph type="title"/>
          </p:nvPr>
        </p:nvSpPr>
        <p:spPr>
          <a:xfrm>
            <a:off x="1006813" y="384405"/>
            <a:ext cx="6674643" cy="59647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3300"/>
              <a:buNone/>
              <a:defRPr b="1" sz="3300">
                <a:solidFill>
                  <a:srgbClr val="2F125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9pPr>
          </a:lstStyle>
          <a:p/>
        </p:txBody>
      </p:sp>
      <p:sp>
        <p:nvSpPr>
          <p:cNvPr id="200" name="Google Shape;200;p38"/>
          <p:cNvSpPr txBox="1"/>
          <p:nvPr>
            <p:ph idx="1" type="body"/>
          </p:nvPr>
        </p:nvSpPr>
        <p:spPr>
          <a:xfrm>
            <a:off x="1006813" y="1522414"/>
            <a:ext cx="2869818" cy="212827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9pPr>
          </a:lstStyle>
          <a:p/>
        </p:txBody>
      </p:sp>
      <p:sp>
        <p:nvSpPr>
          <p:cNvPr id="201" name="Google Shape;201;p38"/>
          <p:cNvSpPr txBox="1"/>
          <p:nvPr>
            <p:ph idx="2" type="body"/>
          </p:nvPr>
        </p:nvSpPr>
        <p:spPr>
          <a:xfrm>
            <a:off x="4502651" y="1522414"/>
            <a:ext cx="2869818" cy="212827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">
  <p:cSld name="MAIN_POIN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9"/>
          <p:cNvPicPr preferRelativeResize="0"/>
          <p:nvPr/>
        </p:nvPicPr>
        <p:blipFill rotWithShape="1">
          <a:blip r:embed="rId2">
            <a:alphaModFix/>
          </a:blip>
          <a:srcRect b="0" l="8753" r="22810" t="0"/>
          <a:stretch/>
        </p:blipFill>
        <p:spPr>
          <a:xfrm>
            <a:off x="4956888" y="963827"/>
            <a:ext cx="3576923" cy="3531477"/>
          </a:xfrm>
          <a:prstGeom prst="roundRect">
            <a:avLst>
              <a:gd fmla="val 7745" name="adj"/>
            </a:avLst>
          </a:prstGeom>
          <a:noFill/>
          <a:ln>
            <a:noFill/>
          </a:ln>
        </p:spPr>
      </p:pic>
      <p:sp>
        <p:nvSpPr>
          <p:cNvPr id="204" name="Google Shape;204;p39"/>
          <p:cNvSpPr txBox="1"/>
          <p:nvPr>
            <p:ph idx="1" type="body"/>
          </p:nvPr>
        </p:nvSpPr>
        <p:spPr>
          <a:xfrm>
            <a:off x="1073482" y="1272506"/>
            <a:ext cx="3669839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9pPr>
          </a:lstStyle>
          <a:p/>
        </p:txBody>
      </p:sp>
      <p:pic>
        <p:nvPicPr>
          <p:cNvPr id="205" name="Google Shape;20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283" y="545372"/>
            <a:ext cx="353688" cy="418414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9"/>
          <p:cNvSpPr txBox="1"/>
          <p:nvPr>
            <p:ph type="title"/>
          </p:nvPr>
        </p:nvSpPr>
        <p:spPr>
          <a:xfrm>
            <a:off x="1073482" y="397156"/>
            <a:ext cx="3576923" cy="59647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3300"/>
              <a:buNone/>
              <a:defRPr b="1" sz="3300">
                <a:solidFill>
                  <a:srgbClr val="2F125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">
  <p:cSld name="SECTION_TITLE_AND_DESCRIPTION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353688" cy="418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40"/>
          <p:cNvPicPr preferRelativeResize="0"/>
          <p:nvPr/>
        </p:nvPicPr>
        <p:blipFill rotWithShape="1">
          <a:blip r:embed="rId3">
            <a:alphaModFix/>
          </a:blip>
          <a:srcRect b="0" l="28748" r="2819" t="0"/>
          <a:stretch/>
        </p:blipFill>
        <p:spPr>
          <a:xfrm>
            <a:off x="1034552" y="1280774"/>
            <a:ext cx="2156863" cy="2129415"/>
          </a:xfrm>
          <a:prstGeom prst="roundRect">
            <a:avLst>
              <a:gd fmla="val 7745" name="adj"/>
            </a:avLst>
          </a:prstGeom>
          <a:noFill/>
          <a:ln>
            <a:noFill/>
          </a:ln>
        </p:spPr>
      </p:pic>
      <p:pic>
        <p:nvPicPr>
          <p:cNvPr id="210" name="Google Shape;210;p40"/>
          <p:cNvPicPr preferRelativeResize="0"/>
          <p:nvPr/>
        </p:nvPicPr>
        <p:blipFill rotWithShape="1">
          <a:blip r:embed="rId4">
            <a:alphaModFix/>
          </a:blip>
          <a:srcRect b="0" l="24957" r="7497" t="0"/>
          <a:stretch/>
        </p:blipFill>
        <p:spPr>
          <a:xfrm>
            <a:off x="1831484" y="2253868"/>
            <a:ext cx="2156863" cy="2129415"/>
          </a:xfrm>
          <a:prstGeom prst="roundRect">
            <a:avLst>
              <a:gd fmla="val 7745" name="adj"/>
            </a:avLst>
          </a:prstGeom>
          <a:noFill/>
          <a:ln>
            <a:noFill/>
          </a:ln>
        </p:spPr>
      </p:pic>
      <p:sp>
        <p:nvSpPr>
          <p:cNvPr id="211" name="Google Shape;211;p40"/>
          <p:cNvSpPr txBox="1"/>
          <p:nvPr>
            <p:ph idx="1" type="body"/>
          </p:nvPr>
        </p:nvSpPr>
        <p:spPr>
          <a:xfrm>
            <a:off x="4545640" y="2098725"/>
            <a:ext cx="3669839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●"/>
              <a:defRPr sz="1000">
                <a:solidFill>
                  <a:srgbClr val="2F125F"/>
                </a:solidFill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○"/>
              <a:defRPr sz="1000">
                <a:solidFill>
                  <a:srgbClr val="2F125F"/>
                </a:solidFill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000"/>
              <a:buChar char="■"/>
              <a:defRPr sz="1000">
                <a:solidFill>
                  <a:srgbClr val="2F125F"/>
                </a:solidFill>
              </a:defRPr>
            </a:lvl9pPr>
          </a:lstStyle>
          <a:p/>
        </p:txBody>
      </p:sp>
      <p:sp>
        <p:nvSpPr>
          <p:cNvPr id="212" name="Google Shape;212;p40"/>
          <p:cNvSpPr txBox="1"/>
          <p:nvPr>
            <p:ph type="title"/>
          </p:nvPr>
        </p:nvSpPr>
        <p:spPr>
          <a:xfrm>
            <a:off x="4592098" y="1041938"/>
            <a:ext cx="3576923" cy="59647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3300"/>
              <a:buNone/>
              <a:defRPr b="1" sz="3300">
                <a:solidFill>
                  <a:srgbClr val="2F125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">
  <p:cSld name="CAPTION_ONLY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fbeelding met graffiti, geschilderd, kleurrijk, schilderij&#10;&#10;Automatisch gegenereerde beschrijving" id="214" name="Google Shape;214;p41"/>
          <p:cNvPicPr preferRelativeResize="0"/>
          <p:nvPr/>
        </p:nvPicPr>
        <p:blipFill rotWithShape="1">
          <a:blip r:embed="rId2">
            <a:alphaModFix/>
          </a:blip>
          <a:srcRect b="1535" l="14642" r="669" t="27030"/>
          <a:stretch/>
        </p:blipFill>
        <p:spPr>
          <a:xfrm>
            <a:off x="0" y="0"/>
            <a:ext cx="91431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1"/>
          <p:cNvSpPr/>
          <p:nvPr/>
        </p:nvSpPr>
        <p:spPr>
          <a:xfrm>
            <a:off x="4571550" y="965974"/>
            <a:ext cx="3763205" cy="3211650"/>
          </a:xfrm>
          <a:prstGeom prst="roundRect">
            <a:avLst>
              <a:gd fmla="val 5990" name="adj"/>
            </a:avLst>
          </a:prstGeom>
          <a:solidFill>
            <a:srgbClr val="2F125F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41"/>
          <p:cNvSpPr txBox="1"/>
          <p:nvPr>
            <p:ph idx="1" type="body"/>
          </p:nvPr>
        </p:nvSpPr>
        <p:spPr>
          <a:xfrm>
            <a:off x="4933408" y="1289906"/>
            <a:ext cx="2982531" cy="25798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b="1" sz="1500">
                <a:solidFill>
                  <a:schemeClr val="lt1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b="1" sz="1500">
                <a:solidFill>
                  <a:schemeClr val="lt1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b="1" sz="1500">
                <a:solidFill>
                  <a:schemeClr val="lt1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b="1" sz="1500">
                <a:solidFill>
                  <a:schemeClr val="lt1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b="1" sz="1500">
                <a:solidFill>
                  <a:schemeClr val="lt1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b="1" sz="1500">
                <a:solidFill>
                  <a:schemeClr val="lt1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b="1" sz="1500">
                <a:solidFill>
                  <a:schemeClr val="lt1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b="1" sz="1500">
                <a:solidFill>
                  <a:schemeClr val="lt1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b="1" sz="15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7" name="Google Shape;21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269" y="545194"/>
            <a:ext cx="353702" cy="418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353688" cy="41841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42"/>
          <p:cNvSpPr txBox="1"/>
          <p:nvPr>
            <p:ph type="title"/>
          </p:nvPr>
        </p:nvSpPr>
        <p:spPr>
          <a:xfrm>
            <a:off x="962978" y="379333"/>
            <a:ext cx="6766884" cy="7949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3300"/>
              <a:buNone/>
              <a:defRPr b="1" sz="3300">
                <a:solidFill>
                  <a:srgbClr val="2F125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1" name="Google Shape;221;p42"/>
          <p:cNvSpPr txBox="1"/>
          <p:nvPr>
            <p:ph idx="1" type="body"/>
          </p:nvPr>
        </p:nvSpPr>
        <p:spPr>
          <a:xfrm>
            <a:off x="1028224" y="1494281"/>
            <a:ext cx="6766884" cy="122107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●"/>
              <a:defRPr sz="1800">
                <a:solidFill>
                  <a:srgbClr val="2F125F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○"/>
              <a:defRPr sz="1800">
                <a:solidFill>
                  <a:srgbClr val="2F125F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■"/>
              <a:defRPr sz="1800">
                <a:solidFill>
                  <a:srgbClr val="2F125F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●"/>
              <a:defRPr sz="1800">
                <a:solidFill>
                  <a:srgbClr val="2F125F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○"/>
              <a:defRPr sz="1800">
                <a:solidFill>
                  <a:srgbClr val="2F125F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■"/>
              <a:defRPr sz="1800">
                <a:solidFill>
                  <a:srgbClr val="2F125F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●"/>
              <a:defRPr sz="1800">
                <a:solidFill>
                  <a:srgbClr val="2F125F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○"/>
              <a:defRPr sz="1800">
                <a:solidFill>
                  <a:srgbClr val="2F125F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■"/>
              <a:defRPr sz="1800">
                <a:solidFill>
                  <a:srgbClr val="2F12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" type="blank">
  <p:cSld name="BLANK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353688" cy="41841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3"/>
          <p:cNvSpPr txBox="1"/>
          <p:nvPr>
            <p:ph type="title"/>
          </p:nvPr>
        </p:nvSpPr>
        <p:spPr>
          <a:xfrm>
            <a:off x="962978" y="379333"/>
            <a:ext cx="6766884" cy="7949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3300"/>
              <a:buNone/>
              <a:defRPr b="1" sz="3300">
                <a:solidFill>
                  <a:srgbClr val="2F125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5" name="Google Shape;225;p43"/>
          <p:cNvSpPr txBox="1"/>
          <p:nvPr>
            <p:ph idx="1" type="body"/>
          </p:nvPr>
        </p:nvSpPr>
        <p:spPr>
          <a:xfrm>
            <a:off x="1028224" y="1494281"/>
            <a:ext cx="6766884" cy="122107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●"/>
              <a:defRPr sz="1800">
                <a:solidFill>
                  <a:srgbClr val="2F125F"/>
                </a:solidFill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○"/>
              <a:defRPr sz="1800">
                <a:solidFill>
                  <a:srgbClr val="2F125F"/>
                </a:solidFill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■"/>
              <a:defRPr sz="1800">
                <a:solidFill>
                  <a:srgbClr val="2F125F"/>
                </a:solidFill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●"/>
              <a:defRPr sz="1800">
                <a:solidFill>
                  <a:srgbClr val="2F125F"/>
                </a:solidFill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○"/>
              <a:defRPr sz="1800">
                <a:solidFill>
                  <a:srgbClr val="2F125F"/>
                </a:solidFill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■"/>
              <a:defRPr sz="1800">
                <a:solidFill>
                  <a:srgbClr val="2F125F"/>
                </a:solidFill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●"/>
              <a:defRPr sz="1800">
                <a:solidFill>
                  <a:srgbClr val="2F125F"/>
                </a:solidFill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○"/>
              <a:defRPr sz="1800">
                <a:solidFill>
                  <a:srgbClr val="2F125F"/>
                </a:solidFill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800"/>
              <a:buChar char="■"/>
              <a:defRPr sz="1800">
                <a:solidFill>
                  <a:srgbClr val="2F12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">
  <p:cSld name="BLANK_1">
    <p:bg>
      <p:bgPr>
        <a:solidFill>
          <a:srgbClr val="2F125F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67838" y="428344"/>
            <a:ext cx="3265277" cy="441052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44"/>
          <p:cNvSpPr txBox="1"/>
          <p:nvPr>
            <p:ph type="title"/>
          </p:nvPr>
        </p:nvSpPr>
        <p:spPr>
          <a:xfrm>
            <a:off x="966617" y="1408031"/>
            <a:ext cx="4400342" cy="14944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">
  <p:cSld name="BLANK_1_1">
    <p:bg>
      <p:bgPr>
        <a:solidFill>
          <a:srgbClr val="1FBA6C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67838" y="428344"/>
            <a:ext cx="3265277" cy="4410522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5"/>
          <p:cNvSpPr txBox="1"/>
          <p:nvPr>
            <p:ph type="title"/>
          </p:nvPr>
        </p:nvSpPr>
        <p:spPr>
          <a:xfrm>
            <a:off x="966617" y="1408031"/>
            <a:ext cx="4400342" cy="14944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">
  <p:cSld name="BLANK_1_1_1">
    <p:bg>
      <p:bgPr>
        <a:solidFill>
          <a:srgbClr val="EF4527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67838" y="428344"/>
            <a:ext cx="3265277" cy="4410522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6"/>
          <p:cNvSpPr txBox="1"/>
          <p:nvPr>
            <p:ph type="title"/>
          </p:nvPr>
        </p:nvSpPr>
        <p:spPr>
          <a:xfrm>
            <a:off x="966617" y="1408031"/>
            <a:ext cx="4400342" cy="14944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">
  <p:cSld name="BLANK_1_1_1_1">
    <p:bg>
      <p:bgPr>
        <a:solidFill>
          <a:srgbClr val="217EEF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1925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67838" y="428344"/>
            <a:ext cx="3265277" cy="441052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7"/>
          <p:cNvSpPr txBox="1"/>
          <p:nvPr>
            <p:ph type="title"/>
          </p:nvPr>
        </p:nvSpPr>
        <p:spPr>
          <a:xfrm>
            <a:off x="966617" y="1408031"/>
            <a:ext cx="4400342" cy="14944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">
  <p:cSld name="CUSTOM">
    <p:bg>
      <p:bgPr>
        <a:solidFill>
          <a:srgbClr val="2F125F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974118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8"/>
          <p:cNvSpPr txBox="1"/>
          <p:nvPr>
            <p:ph idx="1" type="subTitle"/>
          </p:nvPr>
        </p:nvSpPr>
        <p:spPr>
          <a:xfrm>
            <a:off x="4544440" y="3080213"/>
            <a:ext cx="3720009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50" name="Google Shape;250;p48"/>
          <p:cNvSpPr txBox="1"/>
          <p:nvPr>
            <p:ph type="title"/>
          </p:nvPr>
        </p:nvSpPr>
        <p:spPr>
          <a:xfrm>
            <a:off x="4473591" y="1282313"/>
            <a:ext cx="3732608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">
  <p:cSld name="CUSTOM_1">
    <p:bg>
      <p:bgPr>
        <a:solidFill>
          <a:srgbClr val="1FBA6C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974118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9"/>
          <p:cNvSpPr txBox="1"/>
          <p:nvPr>
            <p:ph type="title"/>
          </p:nvPr>
        </p:nvSpPr>
        <p:spPr>
          <a:xfrm>
            <a:off x="4473591" y="1282313"/>
            <a:ext cx="3732608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49"/>
          <p:cNvSpPr txBox="1"/>
          <p:nvPr>
            <p:ph idx="1" type="subTitle"/>
          </p:nvPr>
        </p:nvSpPr>
        <p:spPr>
          <a:xfrm>
            <a:off x="4544440" y="3080213"/>
            <a:ext cx="3720009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">
  <p:cSld name="CUSTOM_1_1">
    <p:bg>
      <p:bgPr>
        <a:solidFill>
          <a:srgbClr val="EF4527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974118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50"/>
          <p:cNvSpPr txBox="1"/>
          <p:nvPr>
            <p:ph idx="1" type="subTitle"/>
          </p:nvPr>
        </p:nvSpPr>
        <p:spPr>
          <a:xfrm>
            <a:off x="4544440" y="3080213"/>
            <a:ext cx="3720009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0" name="Google Shape;260;p50"/>
          <p:cNvSpPr txBox="1"/>
          <p:nvPr>
            <p:ph type="title"/>
          </p:nvPr>
        </p:nvSpPr>
        <p:spPr>
          <a:xfrm>
            <a:off x="4473591" y="1282313"/>
            <a:ext cx="3732608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">
  <p:cSld name="CUSTOM_1_1_1">
    <p:bg>
      <p:bgPr>
        <a:solidFill>
          <a:srgbClr val="217EEF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283" y="545372"/>
            <a:ext cx="2094385" cy="418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974118" y="1485610"/>
            <a:ext cx="17890249" cy="217206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51"/>
          <p:cNvSpPr txBox="1"/>
          <p:nvPr>
            <p:ph idx="1" type="subTitle"/>
          </p:nvPr>
        </p:nvSpPr>
        <p:spPr>
          <a:xfrm>
            <a:off x="4544440" y="3080213"/>
            <a:ext cx="3720009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5" name="Google Shape;265;p51"/>
          <p:cNvSpPr txBox="1"/>
          <p:nvPr>
            <p:ph type="title"/>
          </p:nvPr>
        </p:nvSpPr>
        <p:spPr>
          <a:xfrm>
            <a:off x="4473591" y="1282313"/>
            <a:ext cx="3732608" cy="9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26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47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  <p:sldLayoutId id="2147483694" r:id="rId25"/>
    <p:sldLayoutId id="2147483695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Relationship Id="rId5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29.png"/><Relationship Id="rId5" Type="http://schemas.openxmlformats.org/officeDocument/2006/relationships/image" Target="../media/image36.png"/><Relationship Id="rId6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Relationship Id="rId5" Type="http://schemas.openxmlformats.org/officeDocument/2006/relationships/image" Target="../media/image30.png"/><Relationship Id="rId6" Type="http://schemas.openxmlformats.org/officeDocument/2006/relationships/image" Target="../media/image3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Relationship Id="rId9" Type="http://schemas.openxmlformats.org/officeDocument/2006/relationships/image" Target="../media/image41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7" Type="http://schemas.openxmlformats.org/officeDocument/2006/relationships/image" Target="../media/image32.png"/><Relationship Id="rId8" Type="http://schemas.openxmlformats.org/officeDocument/2006/relationships/image" Target="../media/image39.png"/><Relationship Id="rId10" Type="http://schemas.openxmlformats.org/officeDocument/2006/relationships/image" Target="../media/image4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2"/>
          <p:cNvSpPr txBox="1"/>
          <p:nvPr>
            <p:ph type="title"/>
          </p:nvPr>
        </p:nvSpPr>
        <p:spPr>
          <a:xfrm>
            <a:off x="781929" y="2112784"/>
            <a:ext cx="4723860" cy="600525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Self Reflection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1"/>
          <p:cNvSpPr txBox="1"/>
          <p:nvPr>
            <p:ph type="title"/>
          </p:nvPr>
        </p:nvSpPr>
        <p:spPr>
          <a:xfrm>
            <a:off x="4473591" y="1282313"/>
            <a:ext cx="3732608" cy="9063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Questions?</a:t>
            </a:r>
            <a:endParaRPr/>
          </a:p>
        </p:txBody>
      </p:sp>
      <p:sp>
        <p:nvSpPr>
          <p:cNvPr id="408" name="Google Shape;408;p61"/>
          <p:cNvSpPr txBox="1"/>
          <p:nvPr>
            <p:ph idx="1" type="subTitle"/>
          </p:nvPr>
        </p:nvSpPr>
        <p:spPr>
          <a:xfrm>
            <a:off x="4544440" y="3080213"/>
            <a:ext cx="3720009" cy="674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www.techgrounds.nl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7EEF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53"/>
          <p:cNvGrpSpPr/>
          <p:nvPr/>
        </p:nvGrpSpPr>
        <p:grpSpPr>
          <a:xfrm>
            <a:off x="4572000" y="945443"/>
            <a:ext cx="492228" cy="492228"/>
            <a:chOff x="0" y="0"/>
            <a:chExt cx="1312606" cy="1312606"/>
          </a:xfrm>
        </p:grpSpPr>
        <p:sp>
          <p:nvSpPr>
            <p:cNvPr id="276" name="Google Shape;276;p53"/>
            <p:cNvSpPr/>
            <p:nvPr/>
          </p:nvSpPr>
          <p:spPr>
            <a:xfrm>
              <a:off x="0" y="0"/>
              <a:ext cx="1312606" cy="1312606"/>
            </a:xfrm>
            <a:custGeom>
              <a:rect b="b" l="l" r="r" t="t"/>
              <a:pathLst>
                <a:path extrusionOk="0"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53"/>
            <p:cNvSpPr txBox="1"/>
            <p:nvPr/>
          </p:nvSpPr>
          <p:spPr>
            <a:xfrm>
              <a:off x="218736" y="225138"/>
              <a:ext cx="8751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nl" sz="1800" u="none" cap="none" strike="noStrike">
                  <a:solidFill>
                    <a:srgbClr val="FFFFFF"/>
                  </a:solidFill>
                  <a:latin typeface="Prompt"/>
                  <a:ea typeface="Prompt"/>
                  <a:cs typeface="Prompt"/>
                  <a:sym typeface="Prompt"/>
                </a:rPr>
                <a:t>1</a:t>
              </a:r>
              <a:endParaRPr sz="1500"/>
            </a:p>
          </p:txBody>
        </p:sp>
      </p:grpSp>
      <p:grpSp>
        <p:nvGrpSpPr>
          <p:cNvPr id="278" name="Google Shape;278;p53"/>
          <p:cNvGrpSpPr/>
          <p:nvPr/>
        </p:nvGrpSpPr>
        <p:grpSpPr>
          <a:xfrm>
            <a:off x="4572000" y="1625054"/>
            <a:ext cx="492228" cy="492227"/>
            <a:chOff x="0" y="0"/>
            <a:chExt cx="1312606" cy="1312606"/>
          </a:xfrm>
        </p:grpSpPr>
        <p:sp>
          <p:nvSpPr>
            <p:cNvPr id="279" name="Google Shape;279;p53"/>
            <p:cNvSpPr/>
            <p:nvPr/>
          </p:nvSpPr>
          <p:spPr>
            <a:xfrm>
              <a:off x="0" y="0"/>
              <a:ext cx="1312606" cy="1312606"/>
            </a:xfrm>
            <a:custGeom>
              <a:rect b="b" l="l" r="r" t="t"/>
              <a:pathLst>
                <a:path extrusionOk="0"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3"/>
            <p:cNvSpPr txBox="1"/>
            <p:nvPr/>
          </p:nvSpPr>
          <p:spPr>
            <a:xfrm>
              <a:off x="218736" y="232494"/>
              <a:ext cx="875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nl" sz="1500" u="none" cap="none" strike="noStrike">
                  <a:solidFill>
                    <a:srgbClr val="FAFAFA"/>
                  </a:solidFill>
                  <a:latin typeface="Prompt"/>
                  <a:ea typeface="Prompt"/>
                  <a:cs typeface="Prompt"/>
                  <a:sym typeface="Prompt"/>
                </a:rPr>
                <a:t>2</a:t>
              </a:r>
              <a:endParaRPr sz="1500"/>
            </a:p>
          </p:txBody>
        </p:sp>
      </p:grpSp>
      <p:grpSp>
        <p:nvGrpSpPr>
          <p:cNvPr id="281" name="Google Shape;281;p53"/>
          <p:cNvGrpSpPr/>
          <p:nvPr/>
        </p:nvGrpSpPr>
        <p:grpSpPr>
          <a:xfrm>
            <a:off x="4572000" y="2329168"/>
            <a:ext cx="492228" cy="492228"/>
            <a:chOff x="0" y="0"/>
            <a:chExt cx="1312606" cy="1312606"/>
          </a:xfrm>
        </p:grpSpPr>
        <p:sp>
          <p:nvSpPr>
            <p:cNvPr id="282" name="Google Shape;282;p53"/>
            <p:cNvSpPr/>
            <p:nvPr/>
          </p:nvSpPr>
          <p:spPr>
            <a:xfrm>
              <a:off x="0" y="0"/>
              <a:ext cx="1312606" cy="1312606"/>
            </a:xfrm>
            <a:custGeom>
              <a:rect b="b" l="l" r="r" t="t"/>
              <a:pathLst>
                <a:path extrusionOk="0"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3"/>
            <p:cNvSpPr txBox="1"/>
            <p:nvPr/>
          </p:nvSpPr>
          <p:spPr>
            <a:xfrm>
              <a:off x="218736" y="232494"/>
              <a:ext cx="875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nl" sz="1500" u="none" cap="none" strike="noStrike">
                  <a:solidFill>
                    <a:srgbClr val="FAFAFA"/>
                  </a:solidFill>
                  <a:latin typeface="Prompt"/>
                  <a:ea typeface="Prompt"/>
                  <a:cs typeface="Prompt"/>
                  <a:sym typeface="Prompt"/>
                </a:rPr>
                <a:t>3</a:t>
              </a:r>
              <a:endParaRPr sz="1500"/>
            </a:p>
          </p:txBody>
        </p:sp>
      </p:grpSp>
      <p:grpSp>
        <p:nvGrpSpPr>
          <p:cNvPr id="284" name="Google Shape;284;p53"/>
          <p:cNvGrpSpPr/>
          <p:nvPr/>
        </p:nvGrpSpPr>
        <p:grpSpPr>
          <a:xfrm>
            <a:off x="4572000" y="3030946"/>
            <a:ext cx="492228" cy="492228"/>
            <a:chOff x="0" y="0"/>
            <a:chExt cx="1312606" cy="1312606"/>
          </a:xfrm>
        </p:grpSpPr>
        <p:sp>
          <p:nvSpPr>
            <p:cNvPr id="285" name="Google Shape;285;p53"/>
            <p:cNvSpPr/>
            <p:nvPr/>
          </p:nvSpPr>
          <p:spPr>
            <a:xfrm>
              <a:off x="0" y="0"/>
              <a:ext cx="1312606" cy="1312606"/>
            </a:xfrm>
            <a:custGeom>
              <a:rect b="b" l="l" r="r" t="t"/>
              <a:pathLst>
                <a:path extrusionOk="0"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3"/>
            <p:cNvSpPr txBox="1"/>
            <p:nvPr/>
          </p:nvSpPr>
          <p:spPr>
            <a:xfrm>
              <a:off x="218736" y="232494"/>
              <a:ext cx="875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nl" sz="1500" u="none" cap="none" strike="noStrike">
                  <a:solidFill>
                    <a:srgbClr val="FAFAFA"/>
                  </a:solidFill>
                  <a:latin typeface="Prompt"/>
                  <a:ea typeface="Prompt"/>
                  <a:cs typeface="Prompt"/>
                  <a:sym typeface="Prompt"/>
                </a:rPr>
                <a:t>4</a:t>
              </a:r>
              <a:endParaRPr sz="1500"/>
            </a:p>
          </p:txBody>
        </p:sp>
      </p:grpSp>
      <p:pic>
        <p:nvPicPr>
          <p:cNvPr id="287" name="Google Shape;287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" y="514350"/>
            <a:ext cx="247493" cy="29261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3"/>
          <p:cNvSpPr txBox="1"/>
          <p:nvPr/>
        </p:nvSpPr>
        <p:spPr>
          <a:xfrm>
            <a:off x="761844" y="2114748"/>
            <a:ext cx="3048000" cy="11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3300" u="none" cap="none" strike="noStrike">
                <a:solidFill>
                  <a:srgbClr val="FAFAFA"/>
                </a:solidFill>
              </a:rPr>
              <a:t>What we will discuss today</a:t>
            </a:r>
            <a:endParaRPr b="1" sz="3300"/>
          </a:p>
        </p:txBody>
      </p:sp>
      <p:sp>
        <p:nvSpPr>
          <p:cNvPr id="289" name="Google Shape;289;p53"/>
          <p:cNvSpPr txBox="1"/>
          <p:nvPr/>
        </p:nvSpPr>
        <p:spPr>
          <a:xfrm>
            <a:off x="5358961" y="2390973"/>
            <a:ext cx="292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2400" u="none" cap="none" strike="noStrike">
                <a:solidFill>
                  <a:srgbClr val="FAFAFA"/>
                </a:solidFill>
                <a:latin typeface="Arial"/>
                <a:ea typeface="Arial"/>
                <a:cs typeface="Arial"/>
                <a:sym typeface="Arial"/>
              </a:rPr>
              <a:t>Its benefits</a:t>
            </a:r>
            <a:endParaRPr sz="2400"/>
          </a:p>
        </p:txBody>
      </p:sp>
      <p:sp>
        <p:nvSpPr>
          <p:cNvPr id="290" name="Google Shape;290;p53"/>
          <p:cNvSpPr txBox="1"/>
          <p:nvPr/>
        </p:nvSpPr>
        <p:spPr>
          <a:xfrm>
            <a:off x="5358961" y="1686859"/>
            <a:ext cx="292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2400" u="none" cap="none" strike="noStrike">
                <a:solidFill>
                  <a:srgbClr val="FAFAFA"/>
                </a:solidFill>
                <a:latin typeface="Arial"/>
                <a:ea typeface="Arial"/>
                <a:cs typeface="Arial"/>
                <a:sym typeface="Arial"/>
              </a:rPr>
              <a:t>Its purpose</a:t>
            </a:r>
            <a:endParaRPr sz="2400"/>
          </a:p>
        </p:txBody>
      </p:sp>
      <p:sp>
        <p:nvSpPr>
          <p:cNvPr id="291" name="Google Shape;291;p53"/>
          <p:cNvSpPr txBox="1"/>
          <p:nvPr/>
        </p:nvSpPr>
        <p:spPr>
          <a:xfrm>
            <a:off x="5358948" y="1007250"/>
            <a:ext cx="361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2400" u="none" cap="none" strike="noStrike">
                <a:solidFill>
                  <a:srgbClr val="FAFAFA"/>
                </a:solidFill>
                <a:latin typeface="Arial"/>
                <a:ea typeface="Arial"/>
                <a:cs typeface="Arial"/>
                <a:sym typeface="Arial"/>
              </a:rPr>
              <a:t>What is self reflection?</a:t>
            </a:r>
            <a:endParaRPr sz="2400"/>
          </a:p>
        </p:txBody>
      </p:sp>
      <p:sp>
        <p:nvSpPr>
          <p:cNvPr id="292" name="Google Shape;292;p53"/>
          <p:cNvSpPr txBox="1"/>
          <p:nvPr/>
        </p:nvSpPr>
        <p:spPr>
          <a:xfrm>
            <a:off x="5358961" y="3090209"/>
            <a:ext cx="292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2400" u="none" cap="none" strike="noStrike">
                <a:solidFill>
                  <a:srgbClr val="FAFAFA"/>
                </a:solidFill>
                <a:latin typeface="Arial"/>
                <a:ea typeface="Arial"/>
                <a:cs typeface="Arial"/>
                <a:sym typeface="Arial"/>
              </a:rPr>
              <a:t>Reflection models</a:t>
            </a:r>
            <a:endParaRPr sz="2400"/>
          </a:p>
        </p:txBody>
      </p:sp>
      <p:sp>
        <p:nvSpPr>
          <p:cNvPr id="293" name="Google Shape;293;p53"/>
          <p:cNvSpPr txBox="1"/>
          <p:nvPr/>
        </p:nvSpPr>
        <p:spPr>
          <a:xfrm>
            <a:off x="5358961" y="3767635"/>
            <a:ext cx="292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2400" u="none" cap="none" strike="noStrike">
                <a:solidFill>
                  <a:srgbClr val="FAFAFA"/>
                </a:solidFill>
                <a:latin typeface="Arial"/>
                <a:ea typeface="Arial"/>
                <a:cs typeface="Arial"/>
                <a:sym typeface="Arial"/>
              </a:rPr>
              <a:t>Tips</a:t>
            </a:r>
            <a:endParaRPr sz="2400"/>
          </a:p>
        </p:txBody>
      </p:sp>
      <p:grpSp>
        <p:nvGrpSpPr>
          <p:cNvPr id="294" name="Google Shape;294;p53"/>
          <p:cNvGrpSpPr/>
          <p:nvPr/>
        </p:nvGrpSpPr>
        <p:grpSpPr>
          <a:xfrm>
            <a:off x="4572000" y="3705830"/>
            <a:ext cx="492228" cy="492228"/>
            <a:chOff x="0" y="0"/>
            <a:chExt cx="1312606" cy="1312606"/>
          </a:xfrm>
        </p:grpSpPr>
        <p:sp>
          <p:nvSpPr>
            <p:cNvPr id="295" name="Google Shape;295;p53"/>
            <p:cNvSpPr/>
            <p:nvPr/>
          </p:nvSpPr>
          <p:spPr>
            <a:xfrm>
              <a:off x="0" y="0"/>
              <a:ext cx="1312606" cy="1312606"/>
            </a:xfrm>
            <a:custGeom>
              <a:rect b="b" l="l" r="r" t="t"/>
              <a:pathLst>
                <a:path extrusionOk="0"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53"/>
            <p:cNvSpPr txBox="1"/>
            <p:nvPr/>
          </p:nvSpPr>
          <p:spPr>
            <a:xfrm>
              <a:off x="218736" y="232494"/>
              <a:ext cx="875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nl" sz="1500" u="none" cap="none" strike="noStrike">
                  <a:solidFill>
                    <a:srgbClr val="FAFAFA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5</a:t>
              </a:r>
              <a:endParaRPr sz="1500"/>
            </a:p>
          </p:txBody>
        </p:sp>
      </p:grpSp>
      <p:grpSp>
        <p:nvGrpSpPr>
          <p:cNvPr id="297" name="Google Shape;297;p53"/>
          <p:cNvGrpSpPr/>
          <p:nvPr/>
        </p:nvGrpSpPr>
        <p:grpSpPr>
          <a:xfrm>
            <a:off x="4571063" y="4380705"/>
            <a:ext cx="494109" cy="494109"/>
            <a:chOff x="0" y="0"/>
            <a:chExt cx="1317625" cy="1317625"/>
          </a:xfrm>
        </p:grpSpPr>
        <p:sp>
          <p:nvSpPr>
            <p:cNvPr id="298" name="Google Shape;298;p53"/>
            <p:cNvSpPr/>
            <p:nvPr/>
          </p:nvSpPr>
          <p:spPr>
            <a:xfrm>
              <a:off x="0" y="0"/>
              <a:ext cx="1317625" cy="1317625"/>
            </a:xfrm>
            <a:custGeom>
              <a:rect b="b" l="l" r="r" t="t"/>
              <a:pathLst>
                <a:path extrusionOk="0" h="6350000" w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53"/>
            <p:cNvSpPr txBox="1"/>
            <p:nvPr/>
          </p:nvSpPr>
          <p:spPr>
            <a:xfrm>
              <a:off x="218736" y="232494"/>
              <a:ext cx="875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" sz="1500">
                  <a:solidFill>
                    <a:srgbClr val="FAFAFA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6</a:t>
              </a:r>
              <a:endParaRPr sz="1500"/>
            </a:p>
          </p:txBody>
        </p:sp>
      </p:grpSp>
      <p:sp>
        <p:nvSpPr>
          <p:cNvPr id="300" name="Google Shape;300;p53"/>
          <p:cNvSpPr txBox="1"/>
          <p:nvPr/>
        </p:nvSpPr>
        <p:spPr>
          <a:xfrm>
            <a:off x="5358961" y="4445060"/>
            <a:ext cx="292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>
                <a:solidFill>
                  <a:srgbClr val="FAFAFA"/>
                </a:solidFill>
              </a:rPr>
              <a:t>Summary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" y="514350"/>
            <a:ext cx="247493" cy="292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98986" y="3162300"/>
            <a:ext cx="2687815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54"/>
          <p:cNvSpPr txBox="1"/>
          <p:nvPr/>
        </p:nvSpPr>
        <p:spPr>
          <a:xfrm>
            <a:off x="8374901" y="4387182"/>
            <a:ext cx="254749" cy="241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400" u="none" cap="none" strike="noStrike">
                <a:solidFill>
                  <a:srgbClr val="FAFAFA"/>
                </a:solidFill>
                <a:latin typeface="Prompt"/>
                <a:ea typeface="Prompt"/>
                <a:cs typeface="Prompt"/>
                <a:sym typeface="Prompt"/>
              </a:rPr>
              <a:t>02</a:t>
            </a:r>
            <a:endParaRPr sz="700"/>
          </a:p>
        </p:txBody>
      </p:sp>
      <p:sp>
        <p:nvSpPr>
          <p:cNvPr id="308" name="Google Shape;308;p54"/>
          <p:cNvSpPr txBox="1"/>
          <p:nvPr/>
        </p:nvSpPr>
        <p:spPr>
          <a:xfrm>
            <a:off x="776100" y="1389650"/>
            <a:ext cx="75918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Self reflection is like looking in the mirror and describing what you see</a:t>
            </a:r>
            <a:r>
              <a:rPr lang="nl" sz="1500">
                <a:solidFill>
                  <a:srgbClr val="2F125F"/>
                </a:solidFill>
              </a:rPr>
              <a:t>. It’s a way to look at yourself, your way of working, learning, acting and deciding as objectively as possible.</a:t>
            </a:r>
            <a:endParaRPr b="0" i="0" sz="1500" u="none" cap="none" strike="noStrike">
              <a:solidFill>
                <a:srgbClr val="2F125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F125F"/>
              </a:solidFill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F125F"/>
              </a:solidFill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F125F"/>
              </a:solidFill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In simple words: To think thoroughly about something.</a:t>
            </a:r>
            <a:endParaRPr sz="1500"/>
          </a:p>
        </p:txBody>
      </p:sp>
      <p:sp>
        <p:nvSpPr>
          <p:cNvPr id="309" name="Google Shape;309;p54"/>
          <p:cNvSpPr txBox="1"/>
          <p:nvPr/>
        </p:nvSpPr>
        <p:spPr>
          <a:xfrm>
            <a:off x="904144" y="384432"/>
            <a:ext cx="6457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3300" u="none" cap="none" strike="noStrike">
                <a:solidFill>
                  <a:srgbClr val="2F125F"/>
                </a:solidFill>
              </a:rPr>
              <a:t>What is self reflection?</a:t>
            </a:r>
            <a:endParaRPr b="1" sz="3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" y="514350"/>
            <a:ext cx="247493" cy="292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72954" y="2734740"/>
            <a:ext cx="1834744" cy="37888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" name="Google Shape;316;p55"/>
          <p:cNvGrpSpPr/>
          <p:nvPr/>
        </p:nvGrpSpPr>
        <p:grpSpPr>
          <a:xfrm>
            <a:off x="3183359" y="2734740"/>
            <a:ext cx="822524" cy="826211"/>
            <a:chOff x="1813" y="0"/>
            <a:chExt cx="809173" cy="812800"/>
          </a:xfrm>
        </p:grpSpPr>
        <p:sp>
          <p:nvSpPr>
            <p:cNvPr id="317" name="Google Shape;317;p55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55"/>
            <p:cNvSpPr txBox="1"/>
            <p:nvPr/>
          </p:nvSpPr>
          <p:spPr>
            <a:xfrm>
              <a:off x="76200" y="133350"/>
              <a:ext cx="660400" cy="6032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65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9" name="Google Shape;319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>
            <a:off x="3908775" y="1555300"/>
            <a:ext cx="3978275" cy="24873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55"/>
          <p:cNvSpPr txBox="1"/>
          <p:nvPr/>
        </p:nvSpPr>
        <p:spPr>
          <a:xfrm>
            <a:off x="8374901" y="4387182"/>
            <a:ext cx="254749" cy="241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400" u="none" cap="none" strike="noStrike">
                <a:solidFill>
                  <a:srgbClr val="FAFAFA"/>
                </a:solidFill>
                <a:latin typeface="Prompt"/>
                <a:ea typeface="Prompt"/>
                <a:cs typeface="Prompt"/>
                <a:sym typeface="Prompt"/>
              </a:rPr>
              <a:t>02</a:t>
            </a:r>
            <a:endParaRPr sz="700"/>
          </a:p>
        </p:txBody>
      </p:sp>
      <p:sp>
        <p:nvSpPr>
          <p:cNvPr id="321" name="Google Shape;321;p55"/>
          <p:cNvSpPr txBox="1"/>
          <p:nvPr/>
        </p:nvSpPr>
        <p:spPr>
          <a:xfrm>
            <a:off x="904145" y="1111630"/>
            <a:ext cx="546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It helps you develop your skills and judge their effectiveness</a:t>
            </a:r>
            <a:r>
              <a:rPr lang="nl" sz="1500">
                <a:solidFill>
                  <a:srgbClr val="2F125F"/>
                </a:solidFill>
              </a:rPr>
              <a:t>, instead of continuing habits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500"/>
          </a:p>
        </p:txBody>
      </p:sp>
      <p:sp>
        <p:nvSpPr>
          <p:cNvPr id="322" name="Google Shape;322;p55"/>
          <p:cNvSpPr txBox="1"/>
          <p:nvPr/>
        </p:nvSpPr>
        <p:spPr>
          <a:xfrm>
            <a:off x="904144" y="384432"/>
            <a:ext cx="6457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3300" u="none" cap="none" strike="noStrike">
                <a:solidFill>
                  <a:srgbClr val="2F125F"/>
                </a:solidFill>
              </a:rPr>
              <a:t>Its purpose</a:t>
            </a:r>
            <a:endParaRPr b="1" sz="3300"/>
          </a:p>
        </p:txBody>
      </p:sp>
      <p:sp>
        <p:nvSpPr>
          <p:cNvPr id="323" name="Google Shape;323;p55"/>
          <p:cNvSpPr txBox="1"/>
          <p:nvPr/>
        </p:nvSpPr>
        <p:spPr>
          <a:xfrm>
            <a:off x="4458393" y="2138246"/>
            <a:ext cx="2863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500">
                <a:solidFill>
                  <a:srgbClr val="2F125F"/>
                </a:solidFill>
              </a:rPr>
              <a:t>Simply ask 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yourself:</a:t>
            </a:r>
            <a:endParaRPr sz="1500"/>
          </a:p>
          <a:p>
            <a:pPr indent="-158750" lvl="1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500"/>
              <a:buFont typeface="Arial"/>
              <a:buChar char="•"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What are you doing?</a:t>
            </a:r>
            <a:endParaRPr sz="1500"/>
          </a:p>
          <a:p>
            <a:pPr indent="-158750" lvl="1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500"/>
              <a:buFont typeface="Arial"/>
              <a:buChar char="•"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Why are you doing it?</a:t>
            </a:r>
            <a:endParaRPr sz="1500"/>
          </a:p>
          <a:p>
            <a:pPr indent="-158750" lvl="1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F125F"/>
              </a:buClr>
              <a:buSzPts val="1500"/>
              <a:buFont typeface="Arial"/>
              <a:buChar char="•"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Is there a better way to do it?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" y="514350"/>
            <a:ext cx="247493" cy="292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4145" y="3016132"/>
            <a:ext cx="1311633" cy="1499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73866" y="1364796"/>
            <a:ext cx="699980" cy="726971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6"/>
          <p:cNvSpPr txBox="1"/>
          <p:nvPr/>
        </p:nvSpPr>
        <p:spPr>
          <a:xfrm>
            <a:off x="2424875" y="1445075"/>
            <a:ext cx="640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Self reflection plays a huge role in learning in both professional and personal life. E.g: </a:t>
            </a:r>
            <a:r>
              <a:rPr lang="nl" sz="1500">
                <a:solidFill>
                  <a:srgbClr val="2F125F"/>
                </a:solidFill>
              </a:rPr>
              <a:t>You won’t repeat a recipe which has failed the first time.</a:t>
            </a:r>
            <a:endParaRPr sz="1500"/>
          </a:p>
        </p:txBody>
      </p:sp>
      <p:sp>
        <p:nvSpPr>
          <p:cNvPr id="332" name="Google Shape;332;p56"/>
          <p:cNvSpPr txBox="1"/>
          <p:nvPr/>
        </p:nvSpPr>
        <p:spPr>
          <a:xfrm>
            <a:off x="8374901" y="4387182"/>
            <a:ext cx="254749" cy="241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400" u="none" cap="none" strike="noStrike">
                <a:solidFill>
                  <a:srgbClr val="FAFAFA"/>
                </a:solidFill>
                <a:latin typeface="Prompt"/>
                <a:ea typeface="Prompt"/>
                <a:cs typeface="Prompt"/>
                <a:sym typeface="Prompt"/>
              </a:rPr>
              <a:t>02</a:t>
            </a:r>
            <a:endParaRPr sz="700"/>
          </a:p>
        </p:txBody>
      </p:sp>
      <p:sp>
        <p:nvSpPr>
          <p:cNvPr id="333" name="Google Shape;333;p56"/>
          <p:cNvSpPr txBox="1"/>
          <p:nvPr/>
        </p:nvSpPr>
        <p:spPr>
          <a:xfrm>
            <a:off x="904144" y="384432"/>
            <a:ext cx="6457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3300" u="none" cap="none" strike="noStrike">
                <a:solidFill>
                  <a:srgbClr val="2F125F"/>
                </a:solidFill>
              </a:rPr>
              <a:t>Its benefits</a:t>
            </a:r>
            <a:endParaRPr b="1" sz="3300"/>
          </a:p>
        </p:txBody>
      </p:sp>
      <p:sp>
        <p:nvSpPr>
          <p:cNvPr id="334" name="Google Shape;334;p56"/>
          <p:cNvSpPr txBox="1"/>
          <p:nvPr/>
        </p:nvSpPr>
        <p:spPr>
          <a:xfrm>
            <a:off x="2424881" y="3052140"/>
            <a:ext cx="59499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But </a:t>
            </a:r>
            <a:r>
              <a:rPr b="1" i="1" lang="nl" sz="1500" u="none" cap="none" strike="noStrike">
                <a:solidFill>
                  <a:srgbClr val="217EEF"/>
                </a:solidFill>
              </a:rPr>
              <a:t>how 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does it play a role? 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2F125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When we learn, we can get stuck in a routine </a:t>
            </a:r>
            <a:r>
              <a:rPr lang="nl" sz="1500">
                <a:solidFill>
                  <a:srgbClr val="2F125F"/>
                </a:solidFill>
              </a:rPr>
              <a:t>which 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may not work effectively. To think about your own skills/weaknesses can help identify the changes you need to make.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" y="514350"/>
            <a:ext cx="247493" cy="292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32766" y="1823109"/>
            <a:ext cx="525970" cy="843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79945" y="1823109"/>
            <a:ext cx="423229" cy="843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5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2533" y="1823109"/>
            <a:ext cx="620184" cy="808296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7"/>
          <p:cNvSpPr txBox="1"/>
          <p:nvPr/>
        </p:nvSpPr>
        <p:spPr>
          <a:xfrm>
            <a:off x="8374901" y="4387182"/>
            <a:ext cx="254749" cy="241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400" u="none" cap="none" strike="noStrike">
                <a:solidFill>
                  <a:srgbClr val="FAFAFA"/>
                </a:solidFill>
                <a:latin typeface="Prompt"/>
                <a:ea typeface="Prompt"/>
                <a:cs typeface="Prompt"/>
                <a:sym typeface="Prompt"/>
              </a:rPr>
              <a:t>02</a:t>
            </a:r>
            <a:endParaRPr sz="700"/>
          </a:p>
        </p:txBody>
      </p:sp>
      <p:sp>
        <p:nvSpPr>
          <p:cNvPr id="344" name="Google Shape;344;p57"/>
          <p:cNvSpPr txBox="1"/>
          <p:nvPr/>
        </p:nvSpPr>
        <p:spPr>
          <a:xfrm>
            <a:off x="998221" y="1089392"/>
            <a:ext cx="714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The most models are based on the PDCA cycle: Plan-Do-Check-Act.</a:t>
            </a:r>
            <a:endParaRPr b="0" i="0" sz="1500" u="none" cap="none" strike="noStrike">
              <a:solidFill>
                <a:srgbClr val="2F125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500">
                <a:solidFill>
                  <a:srgbClr val="2F125F"/>
                </a:solidFill>
              </a:rPr>
              <a:t>Commonly used models are:</a:t>
            </a:r>
            <a:endParaRPr sz="1500">
              <a:solidFill>
                <a:srgbClr val="2F125F"/>
              </a:solidFill>
            </a:endParaRPr>
          </a:p>
        </p:txBody>
      </p:sp>
      <p:sp>
        <p:nvSpPr>
          <p:cNvPr id="345" name="Google Shape;345;p57"/>
          <p:cNvSpPr txBox="1"/>
          <p:nvPr/>
        </p:nvSpPr>
        <p:spPr>
          <a:xfrm>
            <a:off x="904144" y="384432"/>
            <a:ext cx="6457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3300" u="none" cap="none" strike="noStrike">
                <a:solidFill>
                  <a:srgbClr val="2F125F"/>
                </a:solidFill>
              </a:rPr>
              <a:t>Reflection models</a:t>
            </a:r>
            <a:endParaRPr b="1" sz="3300"/>
          </a:p>
        </p:txBody>
      </p:sp>
      <p:sp>
        <p:nvSpPr>
          <p:cNvPr id="346" name="Google Shape;346;p57"/>
          <p:cNvSpPr txBox="1"/>
          <p:nvPr/>
        </p:nvSpPr>
        <p:spPr>
          <a:xfrm>
            <a:off x="3963827" y="2783523"/>
            <a:ext cx="12162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Korthagen: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Action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Reflect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Awareness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Alternative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Experiment</a:t>
            </a:r>
            <a:endParaRPr sz="1500"/>
          </a:p>
        </p:txBody>
      </p:sp>
      <p:sp>
        <p:nvSpPr>
          <p:cNvPr id="347" name="Google Shape;347;p57"/>
          <p:cNvSpPr txBox="1"/>
          <p:nvPr/>
        </p:nvSpPr>
        <p:spPr>
          <a:xfrm>
            <a:off x="6438583" y="2783523"/>
            <a:ext cx="12999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GIBBS: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Description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Feelings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Evaluation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Action</a:t>
            </a:r>
            <a:endParaRPr sz="1500"/>
          </a:p>
        </p:txBody>
      </p:sp>
      <p:sp>
        <p:nvSpPr>
          <p:cNvPr id="348" name="Google Shape;348;p57"/>
          <p:cNvSpPr txBox="1"/>
          <p:nvPr/>
        </p:nvSpPr>
        <p:spPr>
          <a:xfrm>
            <a:off x="1358907" y="2783523"/>
            <a:ext cx="1347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STARR: 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Situation 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Task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Action 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Reflection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" y="514350"/>
            <a:ext cx="247493" cy="292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13832" y="2030839"/>
            <a:ext cx="1116338" cy="734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5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07624" y="1870915"/>
            <a:ext cx="507526" cy="894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5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41465" y="2030839"/>
            <a:ext cx="704283" cy="67099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58"/>
          <p:cNvSpPr txBox="1"/>
          <p:nvPr/>
        </p:nvSpPr>
        <p:spPr>
          <a:xfrm>
            <a:off x="8374901" y="4387182"/>
            <a:ext cx="254749" cy="241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400" u="none" cap="none" strike="noStrike">
                <a:solidFill>
                  <a:srgbClr val="FAFAFA"/>
                </a:solidFill>
                <a:latin typeface="Prompt"/>
                <a:ea typeface="Prompt"/>
                <a:cs typeface="Prompt"/>
                <a:sym typeface="Prompt"/>
              </a:rPr>
              <a:t>02</a:t>
            </a:r>
            <a:endParaRPr sz="700"/>
          </a:p>
        </p:txBody>
      </p:sp>
      <p:sp>
        <p:nvSpPr>
          <p:cNvPr id="358" name="Google Shape;358;p58"/>
          <p:cNvSpPr txBox="1"/>
          <p:nvPr/>
        </p:nvSpPr>
        <p:spPr>
          <a:xfrm>
            <a:off x="998221" y="1157095"/>
            <a:ext cx="71475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Make self reflection a habit by doing the following:</a:t>
            </a:r>
            <a:endParaRPr sz="1500"/>
          </a:p>
        </p:txBody>
      </p:sp>
      <p:sp>
        <p:nvSpPr>
          <p:cNvPr id="359" name="Google Shape;359;p58"/>
          <p:cNvSpPr txBox="1"/>
          <p:nvPr/>
        </p:nvSpPr>
        <p:spPr>
          <a:xfrm>
            <a:off x="904144" y="384432"/>
            <a:ext cx="6457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3300" u="none" cap="none" strike="noStrike">
                <a:solidFill>
                  <a:srgbClr val="2F125F"/>
                </a:solidFill>
              </a:rPr>
              <a:t>Tips</a:t>
            </a:r>
            <a:endParaRPr b="1" sz="3300"/>
          </a:p>
        </p:txBody>
      </p:sp>
      <p:sp>
        <p:nvSpPr>
          <p:cNvPr id="360" name="Google Shape;360;p58"/>
          <p:cNvSpPr txBox="1"/>
          <p:nvPr/>
        </p:nvSpPr>
        <p:spPr>
          <a:xfrm>
            <a:off x="808551" y="3153350"/>
            <a:ext cx="23502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Apply it structurally</a:t>
            </a:r>
            <a:endParaRPr b="0" i="0" sz="1500" u="none" cap="none" strike="noStrike">
              <a:solidFill>
                <a:srgbClr val="2F125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500">
                <a:solidFill>
                  <a:srgbClr val="2F125F"/>
                </a:solidFill>
              </a:rPr>
              <a:t>e.g. schedule a reflection moment every week.</a:t>
            </a:r>
            <a:endParaRPr sz="1500">
              <a:solidFill>
                <a:srgbClr val="2F125F"/>
              </a:solidFill>
            </a:endParaRPr>
          </a:p>
        </p:txBody>
      </p:sp>
      <p:sp>
        <p:nvSpPr>
          <p:cNvPr id="361" name="Google Shape;361;p58"/>
          <p:cNvSpPr txBox="1"/>
          <p:nvPr/>
        </p:nvSpPr>
        <p:spPr>
          <a:xfrm>
            <a:off x="3665475" y="3153350"/>
            <a:ext cx="23502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Be objective as possible</a:t>
            </a:r>
            <a:endParaRPr sz="1500">
              <a:solidFill>
                <a:srgbClr val="2F125F"/>
              </a:solidFill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500">
                <a:solidFill>
                  <a:srgbClr val="2F125F"/>
                </a:solidFill>
              </a:rPr>
              <a:t>i.e. don’t just judge your actions/events.</a:t>
            </a:r>
            <a:endParaRPr sz="1500">
              <a:solidFill>
                <a:srgbClr val="2F125F"/>
              </a:solidFill>
            </a:endParaRPr>
          </a:p>
        </p:txBody>
      </p:sp>
      <p:sp>
        <p:nvSpPr>
          <p:cNvPr id="362" name="Google Shape;362;p58"/>
          <p:cNvSpPr txBox="1"/>
          <p:nvPr/>
        </p:nvSpPr>
        <p:spPr>
          <a:xfrm>
            <a:off x="6453100" y="3153350"/>
            <a:ext cx="21399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Use a reflection model</a:t>
            </a:r>
            <a:endParaRPr b="0" i="0" sz="1500" u="none" cap="none" strike="noStrike">
              <a:solidFill>
                <a:srgbClr val="2F125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500">
                <a:solidFill>
                  <a:srgbClr val="2F125F"/>
                </a:solidFill>
              </a:rPr>
              <a:t>e.g. STARR, Korthagen, GIBBS.</a:t>
            </a:r>
            <a:endParaRPr sz="1500">
              <a:solidFill>
                <a:srgbClr val="2F125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" y="514350"/>
            <a:ext cx="247493" cy="292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2400" y="1241600"/>
            <a:ext cx="277324" cy="145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5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8024" y="1898124"/>
            <a:ext cx="221700" cy="232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5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4775" y="2498700"/>
            <a:ext cx="221700" cy="22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5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2150" y="2931900"/>
            <a:ext cx="221700" cy="202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5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55900" y="3522550"/>
            <a:ext cx="170534" cy="23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5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23175" y="3985775"/>
            <a:ext cx="221700" cy="175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5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0077" y="4526147"/>
            <a:ext cx="247500" cy="250659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59"/>
          <p:cNvSpPr txBox="1"/>
          <p:nvPr/>
        </p:nvSpPr>
        <p:spPr>
          <a:xfrm>
            <a:off x="8374901" y="4387182"/>
            <a:ext cx="254749" cy="241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400" u="none" cap="none" strike="noStrike">
                <a:solidFill>
                  <a:srgbClr val="FAFAFA"/>
                </a:solidFill>
                <a:latin typeface="Prompt"/>
                <a:ea typeface="Prompt"/>
                <a:cs typeface="Prompt"/>
                <a:sym typeface="Prompt"/>
              </a:rPr>
              <a:t>02</a:t>
            </a:r>
            <a:endParaRPr sz="700"/>
          </a:p>
        </p:txBody>
      </p:sp>
      <p:sp>
        <p:nvSpPr>
          <p:cNvPr id="376" name="Google Shape;376;p59"/>
          <p:cNvSpPr txBox="1"/>
          <p:nvPr/>
        </p:nvSpPr>
        <p:spPr>
          <a:xfrm>
            <a:off x="1056545" y="1172770"/>
            <a:ext cx="772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17EEF"/>
                </a:solidFill>
                <a:latin typeface="Arial"/>
                <a:ea typeface="Arial"/>
                <a:cs typeface="Arial"/>
                <a:sym typeface="Arial"/>
              </a:rPr>
              <a:t>Strengths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What are my strengths? For example, am I well organized?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Do I remember things?</a:t>
            </a:r>
            <a:endParaRPr sz="1500"/>
          </a:p>
        </p:txBody>
      </p:sp>
      <p:sp>
        <p:nvSpPr>
          <p:cNvPr id="377" name="Google Shape;377;p59"/>
          <p:cNvSpPr txBox="1"/>
          <p:nvPr/>
        </p:nvSpPr>
        <p:spPr>
          <a:xfrm>
            <a:off x="904144" y="384432"/>
            <a:ext cx="6457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3300" u="none" cap="none" strike="noStrike">
                <a:solidFill>
                  <a:srgbClr val="2F125F"/>
                </a:solidFill>
              </a:rPr>
              <a:t>Tips</a:t>
            </a:r>
            <a:endParaRPr b="1" sz="3300"/>
          </a:p>
        </p:txBody>
      </p:sp>
      <p:sp>
        <p:nvSpPr>
          <p:cNvPr id="378" name="Google Shape;378;p59"/>
          <p:cNvSpPr txBox="1"/>
          <p:nvPr/>
        </p:nvSpPr>
        <p:spPr>
          <a:xfrm>
            <a:off x="1056545" y="1826601"/>
            <a:ext cx="772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17EEF"/>
                </a:solidFill>
                <a:latin typeface="Arial"/>
                <a:ea typeface="Arial"/>
                <a:cs typeface="Arial"/>
                <a:sym typeface="Arial"/>
              </a:rPr>
              <a:t>Weaknesses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What are my weaknesses? For example, am I easily distracted? Must I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practice more with a certain skill?</a:t>
            </a:r>
            <a:endParaRPr sz="1500"/>
          </a:p>
        </p:txBody>
      </p:sp>
      <p:sp>
        <p:nvSpPr>
          <p:cNvPr id="379" name="Google Shape;379;p59"/>
          <p:cNvSpPr txBox="1"/>
          <p:nvPr/>
        </p:nvSpPr>
        <p:spPr>
          <a:xfrm>
            <a:off x="1056545" y="2481286"/>
            <a:ext cx="7725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17EEF"/>
                </a:solidFill>
                <a:latin typeface="Arial"/>
                <a:ea typeface="Arial"/>
                <a:cs typeface="Arial"/>
                <a:sym typeface="Arial"/>
              </a:rPr>
              <a:t>Skills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What skills do I have and what am I good at?</a:t>
            </a:r>
            <a:endParaRPr sz="1500"/>
          </a:p>
        </p:txBody>
      </p:sp>
      <p:sp>
        <p:nvSpPr>
          <p:cNvPr id="380" name="Google Shape;380;p59"/>
          <p:cNvSpPr txBox="1"/>
          <p:nvPr/>
        </p:nvSpPr>
        <p:spPr>
          <a:xfrm>
            <a:off x="1056545" y="2854983"/>
            <a:ext cx="772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17EEF"/>
                </a:solidFill>
                <a:latin typeface="Arial"/>
                <a:ea typeface="Arial"/>
                <a:cs typeface="Arial"/>
                <a:sym typeface="Arial"/>
              </a:rPr>
              <a:t>Problems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What problems are there at work/home that can affect me? For example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responsibilities or distractions that may affect study or work.</a:t>
            </a:r>
            <a:endParaRPr sz="1500"/>
          </a:p>
        </p:txBody>
      </p:sp>
      <p:sp>
        <p:nvSpPr>
          <p:cNvPr id="381" name="Google Shape;381;p59"/>
          <p:cNvSpPr txBox="1"/>
          <p:nvPr/>
        </p:nvSpPr>
        <p:spPr>
          <a:xfrm>
            <a:off x="1056545" y="3509668"/>
            <a:ext cx="7725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17EEF"/>
                </a:solidFill>
                <a:latin typeface="Arial"/>
                <a:ea typeface="Arial"/>
                <a:cs typeface="Arial"/>
                <a:sym typeface="Arial"/>
              </a:rPr>
              <a:t>Achievements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What have I achieved?</a:t>
            </a:r>
            <a:endParaRPr sz="1500"/>
          </a:p>
        </p:txBody>
      </p:sp>
      <p:sp>
        <p:nvSpPr>
          <p:cNvPr id="382" name="Google Shape;382;p59"/>
          <p:cNvSpPr txBox="1"/>
          <p:nvPr/>
        </p:nvSpPr>
        <p:spPr>
          <a:xfrm>
            <a:off x="1056545" y="3883366"/>
            <a:ext cx="772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17EEF"/>
                </a:solidFill>
                <a:latin typeface="Arial"/>
                <a:ea typeface="Arial"/>
                <a:cs typeface="Arial"/>
                <a:sym typeface="Arial"/>
              </a:rPr>
              <a:t>Happiness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Are there things I'm not happy about or disappointed about? Where</a:t>
            </a:r>
            <a:endParaRPr sz="1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does it make me happy?</a:t>
            </a:r>
            <a:endParaRPr sz="1500"/>
          </a:p>
        </p:txBody>
      </p:sp>
      <p:sp>
        <p:nvSpPr>
          <p:cNvPr id="383" name="Google Shape;383;p59"/>
          <p:cNvSpPr txBox="1"/>
          <p:nvPr/>
        </p:nvSpPr>
        <p:spPr>
          <a:xfrm>
            <a:off x="1056545" y="4538051"/>
            <a:ext cx="7725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nl" sz="1500" u="none" cap="none" strike="noStrike">
                <a:solidFill>
                  <a:srgbClr val="217EEF"/>
                </a:solidFill>
                <a:latin typeface="Arial"/>
                <a:ea typeface="Arial"/>
                <a:cs typeface="Arial"/>
                <a:sym typeface="Arial"/>
              </a:rPr>
              <a:t>Solutions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What can I do to improve in these areas?</a:t>
            </a:r>
            <a:endParaRPr sz="1500"/>
          </a:p>
        </p:txBody>
      </p:sp>
      <p:sp>
        <p:nvSpPr>
          <p:cNvPr id="384" name="Google Shape;384;p59"/>
          <p:cNvSpPr txBox="1"/>
          <p:nvPr/>
        </p:nvSpPr>
        <p:spPr>
          <a:xfrm rot="-200618">
            <a:off x="666002" y="75698"/>
            <a:ext cx="1635684" cy="430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2800" u="none" cap="none" strike="noStrike">
                <a:solidFill>
                  <a:srgbClr val="FF4ADF"/>
                </a:solidFill>
                <a:latin typeface="Caveat"/>
                <a:ea typeface="Caveat"/>
                <a:cs typeface="Caveat"/>
                <a:sym typeface="Caveat"/>
              </a:rPr>
              <a:t>more</a:t>
            </a:r>
            <a:endParaRPr b="1" sz="7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85" name="Google Shape;385;p59"/>
          <p:cNvSpPr txBox="1"/>
          <p:nvPr/>
        </p:nvSpPr>
        <p:spPr>
          <a:xfrm>
            <a:off x="2999868" y="555882"/>
            <a:ext cx="614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2800">
                <a:solidFill>
                  <a:srgbClr val="FF9000"/>
                </a:solidFill>
                <a:latin typeface="Caveat"/>
                <a:ea typeface="Caveat"/>
                <a:cs typeface="Caveat"/>
                <a:sym typeface="Caveat"/>
              </a:rPr>
              <a:t>example </a:t>
            </a:r>
            <a:r>
              <a:rPr b="1" i="0" lang="nl" sz="2800" u="none" cap="none" strike="noStrike">
                <a:solidFill>
                  <a:srgbClr val="FF9000"/>
                </a:solidFill>
                <a:latin typeface="Caveat"/>
                <a:ea typeface="Caveat"/>
                <a:cs typeface="Caveat"/>
                <a:sym typeface="Caveat"/>
              </a:rPr>
              <a:t>questions</a:t>
            </a:r>
            <a:endParaRPr b="1" sz="7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350" y="514350"/>
            <a:ext cx="247493" cy="292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3007" y="1375163"/>
            <a:ext cx="322688" cy="333606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60"/>
          <p:cNvSpPr txBox="1"/>
          <p:nvPr/>
        </p:nvSpPr>
        <p:spPr>
          <a:xfrm>
            <a:off x="8374901" y="4387182"/>
            <a:ext cx="254749" cy="2419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400" u="none" cap="none" strike="noStrike">
                <a:solidFill>
                  <a:srgbClr val="FAFAFA"/>
                </a:solidFill>
                <a:latin typeface="Prompt"/>
                <a:ea typeface="Prompt"/>
                <a:cs typeface="Prompt"/>
                <a:sym typeface="Prompt"/>
              </a:rPr>
              <a:t>02</a:t>
            </a:r>
            <a:endParaRPr sz="700"/>
          </a:p>
        </p:txBody>
      </p:sp>
      <p:sp>
        <p:nvSpPr>
          <p:cNvPr id="393" name="Google Shape;393;p60"/>
          <p:cNvSpPr txBox="1"/>
          <p:nvPr/>
        </p:nvSpPr>
        <p:spPr>
          <a:xfrm>
            <a:off x="904145" y="1390835"/>
            <a:ext cx="7725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500" u="none" cap="none" strike="noStrike">
                <a:solidFill>
                  <a:srgbClr val="217EEF"/>
                </a:solidFill>
              </a:rPr>
              <a:t>Self reflection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nl" sz="1500">
                <a:solidFill>
                  <a:srgbClr val="2F125F"/>
                </a:solidFill>
              </a:rPr>
              <a:t>T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o reflect on your actions/work/progress/skills by looking at it thoroughly.</a:t>
            </a:r>
            <a:endParaRPr sz="1500"/>
          </a:p>
        </p:txBody>
      </p:sp>
      <p:sp>
        <p:nvSpPr>
          <p:cNvPr id="394" name="Google Shape;394;p60"/>
          <p:cNvSpPr txBox="1"/>
          <p:nvPr/>
        </p:nvSpPr>
        <p:spPr>
          <a:xfrm>
            <a:off x="904144" y="384432"/>
            <a:ext cx="6457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3300" u="none" cap="none" strike="noStrike">
                <a:solidFill>
                  <a:srgbClr val="2F125F"/>
                </a:solidFill>
              </a:rPr>
              <a:t>Summary</a:t>
            </a:r>
            <a:endParaRPr b="1" sz="3300"/>
          </a:p>
        </p:txBody>
      </p:sp>
      <p:sp>
        <p:nvSpPr>
          <p:cNvPr id="395" name="Google Shape;395;p60"/>
          <p:cNvSpPr txBox="1"/>
          <p:nvPr/>
        </p:nvSpPr>
        <p:spPr>
          <a:xfrm>
            <a:off x="904145" y="1956987"/>
            <a:ext cx="7725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500">
                <a:solidFill>
                  <a:srgbClr val="217EEF"/>
                </a:solidFill>
              </a:rPr>
              <a:t>Its </a:t>
            </a:r>
            <a:r>
              <a:rPr b="1" i="0" lang="nl" sz="1500" u="none" cap="none" strike="noStrike">
                <a:solidFill>
                  <a:srgbClr val="217EEF"/>
                </a:solidFill>
              </a:rPr>
              <a:t>purpose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nl" sz="1500">
                <a:solidFill>
                  <a:srgbClr val="2F125F"/>
                </a:solidFill>
              </a:rPr>
              <a:t>T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o help you develop yourself personally and professionally.</a:t>
            </a:r>
            <a:endParaRPr sz="1500"/>
          </a:p>
        </p:txBody>
      </p:sp>
      <p:sp>
        <p:nvSpPr>
          <p:cNvPr id="396" name="Google Shape;396;p60"/>
          <p:cNvSpPr txBox="1"/>
          <p:nvPr/>
        </p:nvSpPr>
        <p:spPr>
          <a:xfrm>
            <a:off x="904145" y="2546952"/>
            <a:ext cx="7725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500">
                <a:solidFill>
                  <a:srgbClr val="217EEF"/>
                </a:solidFill>
              </a:rPr>
              <a:t>Its </a:t>
            </a:r>
            <a:r>
              <a:rPr b="1" i="0" lang="nl" sz="1500" u="none" cap="none" strike="noStrike">
                <a:solidFill>
                  <a:srgbClr val="217EEF"/>
                </a:solidFill>
              </a:rPr>
              <a:t>benefit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nl" sz="1500">
                <a:solidFill>
                  <a:srgbClr val="2F125F"/>
                </a:solidFill>
              </a:rPr>
              <a:t>T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o identify the changes you need to make.</a:t>
            </a:r>
            <a:endParaRPr sz="1500"/>
          </a:p>
        </p:txBody>
      </p:sp>
      <p:sp>
        <p:nvSpPr>
          <p:cNvPr id="397" name="Google Shape;397;p60"/>
          <p:cNvSpPr txBox="1"/>
          <p:nvPr/>
        </p:nvSpPr>
        <p:spPr>
          <a:xfrm>
            <a:off x="904145" y="3058762"/>
            <a:ext cx="7725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500" u="none" cap="none" strike="noStrike">
                <a:solidFill>
                  <a:srgbClr val="217EEF"/>
                </a:solidFill>
              </a:rPr>
              <a:t>Reflection models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STARR, Korthagen and GIBBS</a:t>
            </a:r>
            <a:endParaRPr sz="1500"/>
          </a:p>
        </p:txBody>
      </p:sp>
      <p:sp>
        <p:nvSpPr>
          <p:cNvPr id="398" name="Google Shape;398;p60"/>
          <p:cNvSpPr txBox="1"/>
          <p:nvPr/>
        </p:nvSpPr>
        <p:spPr>
          <a:xfrm>
            <a:off x="904145" y="3646771"/>
            <a:ext cx="772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nl" sz="1500" u="none" cap="none" strike="noStrike">
                <a:solidFill>
                  <a:srgbClr val="217EEF"/>
                </a:solidFill>
              </a:rPr>
              <a:t>Tips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nl" sz="1500">
                <a:solidFill>
                  <a:srgbClr val="2F125F"/>
                </a:solidFill>
              </a:rPr>
              <a:t>M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ake self reflection a habit by applying it structurally, </a:t>
            </a:r>
            <a:r>
              <a:rPr lang="nl" sz="1500">
                <a:solidFill>
                  <a:srgbClr val="2F125F"/>
                </a:solidFill>
              </a:rPr>
              <a:t>looking at your actions </a:t>
            </a:r>
            <a:r>
              <a:rPr b="0" i="0" lang="nl" sz="1500" u="none" cap="none" strike="noStrike">
                <a:solidFill>
                  <a:srgbClr val="2F125F"/>
                </a:solidFill>
                <a:latin typeface="Arial"/>
                <a:ea typeface="Arial"/>
                <a:cs typeface="Arial"/>
                <a:sym typeface="Arial"/>
              </a:rPr>
              <a:t>objectively and using a reflection model. </a:t>
            </a:r>
            <a:endParaRPr sz="1500"/>
          </a:p>
        </p:txBody>
      </p:sp>
      <p:pic>
        <p:nvPicPr>
          <p:cNvPr id="399" name="Google Shape;399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3007" y="1953221"/>
            <a:ext cx="322688" cy="3336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3007" y="2495550"/>
            <a:ext cx="322688" cy="3336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3007" y="3054995"/>
            <a:ext cx="322688" cy="333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3007" y="3680990"/>
            <a:ext cx="322688" cy="333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G Algemeen thema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